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597" r:id="rId2"/>
    <p:sldId id="388" r:id="rId3"/>
    <p:sldId id="446" r:id="rId4"/>
    <p:sldId id="641" r:id="rId5"/>
    <p:sldId id="397" r:id="rId6"/>
    <p:sldId id="585" r:id="rId7"/>
    <p:sldId id="598" r:id="rId8"/>
    <p:sldId id="578" r:id="rId9"/>
    <p:sldId id="587" r:id="rId10"/>
    <p:sldId id="689" r:id="rId11"/>
    <p:sldId id="685" r:id="rId12"/>
    <p:sldId id="686" r:id="rId13"/>
    <p:sldId id="667" r:id="rId14"/>
    <p:sldId id="668" r:id="rId15"/>
    <p:sldId id="669" r:id="rId16"/>
    <p:sldId id="690" r:id="rId17"/>
    <p:sldId id="670" r:id="rId18"/>
    <p:sldId id="692" r:id="rId19"/>
    <p:sldId id="607" r:id="rId20"/>
    <p:sldId id="671" r:id="rId21"/>
    <p:sldId id="676" r:id="rId22"/>
    <p:sldId id="677" r:id="rId23"/>
    <p:sldId id="678" r:id="rId24"/>
    <p:sldId id="693" r:id="rId25"/>
    <p:sldId id="64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Myriad Pro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A72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1" autoAdjust="0"/>
    <p:restoredTop sz="90762" autoAdjust="0"/>
  </p:normalViewPr>
  <p:slideViewPr>
    <p:cSldViewPr>
      <p:cViewPr>
        <p:scale>
          <a:sx n="76" d="100"/>
          <a:sy n="76" d="100"/>
        </p:scale>
        <p:origin x="-4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68"/>
    </p:cViewPr>
  </p:notesTextViewPr>
  <p:sorterViewPr>
    <p:cViewPr>
      <p:scale>
        <a:sx n="141" d="100"/>
        <a:sy n="141" d="100"/>
      </p:scale>
      <p:origin x="0" y="4456"/>
    </p:cViewPr>
  </p:sorterViewPr>
  <p:notesViewPr>
    <p:cSldViewPr>
      <p:cViewPr varScale="1">
        <p:scale>
          <a:sx n="109" d="100"/>
          <a:sy n="109" d="100"/>
        </p:scale>
        <p:origin x="-3408" y="-10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7BA5F2-7AAA-EF4E-8F7A-C66DC08A2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FB4898C-746A-6644-8BDC-24CA53B84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EB3FD-2D3B-B749-8255-B3A27F03798E}" type="slidenum">
              <a:rPr lang="en-US"/>
              <a:pPr/>
              <a:t>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601A-4235-4E34-A90A-2CD0CAD7E8A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0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898C-746A-6644-8BDC-24CA53B840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1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</a:t>
            </a:r>
            <a:r>
              <a:rPr lang="en-US" baseline="0" dirty="0" smtClean="0"/>
              <a:t> of different tools (it’s not a platform). It’s more.</a:t>
            </a:r>
          </a:p>
          <a:p>
            <a:r>
              <a:rPr lang="en-US" baseline="0" dirty="0" smtClean="0"/>
              <a:t>Framework to help sharpen an author’s </a:t>
            </a:r>
            <a:r>
              <a:rPr lang="en-US" baseline="0" dirty="0" err="1" smtClean="0"/>
              <a:t>vocie</a:t>
            </a:r>
            <a:endParaRPr lang="en-US" baseline="0" dirty="0" smtClean="0"/>
          </a:p>
          <a:p>
            <a:r>
              <a:rPr lang="en-US" baseline="0" dirty="0" smtClean="0"/>
              <a:t>Author drives discussion.</a:t>
            </a:r>
          </a:p>
          <a:p>
            <a:r>
              <a:rPr lang="en-US" baseline="0" dirty="0" smtClean="0"/>
              <a:t>Publisher is </a:t>
            </a:r>
            <a:r>
              <a:rPr lang="en-US" baseline="0" smtClean="0"/>
              <a:t>the hands.</a:t>
            </a:r>
          </a:p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898C-746A-6644-8BDC-24CA53B840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How would you prefer to read content for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Entering the Shift Age?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898C-746A-6644-8BDC-24CA53B840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2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AC914-C0A8-2843-BE9C-8894158AF50B}" type="slidenum">
              <a:rPr lang="en-US"/>
              <a:pPr/>
              <a:t>25</a:t>
            </a:fld>
            <a:endParaRPr 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/>
        </p:spPr>
        <p:txBody>
          <a:bodyPr lIns="92440" tIns="46220" rIns="92440" bIns="46220"/>
          <a:lstStyle/>
          <a:p>
            <a:pPr eaLnBrk="1" hangingPunct="1"/>
            <a:r>
              <a:rPr lang="en-US" dirty="0" smtClean="0"/>
              <a:t>People</a:t>
            </a:r>
            <a:r>
              <a:rPr lang="en-US" baseline="0" dirty="0" smtClean="0"/>
              <a:t> walk into a future. It’s with us all the time. </a:t>
            </a:r>
          </a:p>
          <a:p>
            <a:pPr eaLnBrk="1" hangingPunct="1"/>
            <a:r>
              <a:rPr lang="en-US" baseline="0" dirty="0" smtClean="0"/>
              <a:t>It’s our job as management to create that vision. And to lead and manage into it. We need to create a positive driven business and personal vision for our people to walk into.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We’re at the transformation of the book .it’s happening faster than we ever imagined. What we do,</a:t>
            </a:r>
            <a:r>
              <a:rPr lang="en-US" baseline="0" dirty="0" smtClean="0"/>
              <a:t> what we choose has never been more important. The next two years will be determinant. And I believe that we, the people of the book, all of us together can create an extraordinary future. </a:t>
            </a: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We’re here in this room because we love books.  Not only love them, but value them…believe in profound ways about the value that books can hold in a person’s life. 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Century Gothic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We are walking towards a future in which books can be with you always.  And not just some books, but any book you choose…any time, any place, any device. </a:t>
            </a:r>
            <a:r>
              <a:rPr lang="en-US" dirty="0" smtClean="0"/>
              <a:t>We have the opportunity to forever change the face of literacy</a:t>
            </a: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 and education.  We are now pioneers in the most old fashioned sense of the word. </a:t>
            </a:r>
            <a:r>
              <a:rPr lang="en-US" baseline="0" dirty="0" smtClean="0"/>
              <a:t>I look forward to working with you on making that happen. </a:t>
            </a:r>
            <a:endParaRPr lang="en-US" dirty="0" smtClean="0">
              <a:solidFill>
                <a:srgbClr val="000000"/>
              </a:solidFill>
              <a:latin typeface="Century Gothic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Century Gothic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We are creating a completely new future for the </a:t>
            </a:r>
            <a:r>
              <a:rPr lang="en-US" dirty="0" err="1" smtClean="0">
                <a:solidFill>
                  <a:srgbClr val="000000"/>
                </a:solidFill>
                <a:latin typeface="Century Gothic" charset="0"/>
              </a:rPr>
              <a:t>book,for</a:t>
            </a: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 authors, for readers. I</a:t>
            </a:r>
            <a:r>
              <a:rPr lang="en-US" baseline="0" dirty="0" smtClean="0">
                <a:solidFill>
                  <a:srgbClr val="000000"/>
                </a:solidFill>
                <a:latin typeface="Century Gothic" charset="0"/>
              </a:rPr>
              <a:t> hope we’ll have a chance to work together. </a:t>
            </a:r>
            <a:endParaRPr lang="en-US" dirty="0" smtClean="0">
              <a:solidFill>
                <a:srgbClr val="000000"/>
              </a:solidFill>
              <a:latin typeface="Century Gothic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Century Gothic" charset="0"/>
            </a:endParaRP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can accomplish more by working together.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80B9B-9457-5B41-AD2A-AD97263B2EA7}" type="slidenum">
              <a:rPr lang="en-US"/>
              <a:pPr/>
              <a:t>2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/>
        </p:spPr>
        <p:txBody>
          <a:bodyPr lIns="92442" tIns="46221" rIns="92442" bIns="46221"/>
          <a:lstStyle/>
          <a:p>
            <a:r>
              <a:rPr lang="en-US" dirty="0">
                <a:solidFill>
                  <a:srgbClr val="000000"/>
                </a:solidFill>
              </a:rPr>
              <a:t>We are in the infancy of</a:t>
            </a:r>
            <a:r>
              <a:rPr lang="en-US" dirty="0" smtClean="0">
                <a:solidFill>
                  <a:srgbClr val="000000"/>
                </a:solidFill>
              </a:rPr>
              <a:t> developing this type of model. What’s incredible to me is how big a world it’s opened up. We’re</a:t>
            </a:r>
            <a:r>
              <a:rPr lang="en-US" baseline="0" dirty="0" smtClean="0">
                <a:solidFill>
                  <a:srgbClr val="000000"/>
                </a:solidFill>
              </a:rPr>
              <a:t> now pretty clear that we talk to basically 3 target audiences. And we’re interested in books, projects, apps, software that solves problems and are of interest to these three groups of people. It’s a radically different approach for a traditional trade book publisher. And it would not surprise me to see us down the road have the company organized along those lines.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EA587-9777-294D-A150-BA921DD5CAB2}" type="slidenum">
              <a:rPr lang="en-US"/>
              <a:pPr/>
              <a:t>3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And you’ll want to develop a roadmap for each piece of your business. What are you trying first, what happens next, what are</a:t>
            </a:r>
            <a:r>
              <a:rPr lang="en-US" baseline="0" dirty="0" smtClean="0"/>
              <a:t> you building on top of that. And it’s tied to your experiments. Outcomes are positive and you need to be making decisions very quickly. 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A9618-64FB-5245-8005-4021D0044588}" type="slidenum">
              <a:rPr lang="en-US"/>
              <a:pPr/>
              <a:t>5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 algn="l"/>
            <a:r>
              <a:rPr lang="en-US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This isn’t new. It’s something that’s already Happening in the industry. I put a name to it for myself because it was a way to help me think about the characteristics of the model. </a:t>
            </a:r>
          </a:p>
          <a:p>
            <a:pPr lvl="0" algn="l"/>
            <a:r>
              <a:rPr lang="en-US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One of the best examples is </a:t>
            </a:r>
            <a:r>
              <a:rPr lang="en-US" dirty="0" err="1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Oreilly</a:t>
            </a:r>
            <a:r>
              <a:rPr lang="en-US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. </a:t>
            </a:r>
          </a:p>
          <a:p>
            <a:pPr algn="l"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This is a paradigm shift for publishing. </a:t>
            </a:r>
          </a:p>
          <a:p>
            <a:r>
              <a:rPr lang="en-US" dirty="0"/>
              <a:t>Tip of iceberg of possibility </a:t>
            </a:r>
          </a:p>
          <a:p>
            <a:r>
              <a:rPr lang="en-US" dirty="0"/>
              <a:t>Readers→ Guarantee existence of publishers </a:t>
            </a:r>
          </a:p>
          <a:p>
            <a:r>
              <a:rPr lang="en-US" dirty="0"/>
              <a:t>Moved away from consumerism— buying stuff none of which they’ve used— People have started to reject consumerism </a:t>
            </a:r>
          </a:p>
          <a:p>
            <a:r>
              <a:rPr lang="en-US" dirty="0"/>
              <a:t>Alienated, afraid, want to connect </a:t>
            </a:r>
          </a:p>
          <a:p>
            <a:r>
              <a:rPr lang="en-US" u="sng" dirty="0"/>
              <a:t>More meaning </a:t>
            </a:r>
            <a:endParaRPr lang="en-US" dirty="0"/>
          </a:p>
          <a:p>
            <a:r>
              <a:rPr lang="en-US" dirty="0"/>
              <a:t>Internet created Networks + communities</a:t>
            </a:r>
          </a:p>
          <a:p>
            <a:r>
              <a:rPr lang="en-US" dirty="0"/>
              <a:t>Spending $ on what experience → experiential culture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898C-746A-6644-8BDC-24CA53B840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0144B-2953-4DD5-95B9-87016CDEBD7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9" y="4416511"/>
            <a:ext cx="5140106" cy="4183220"/>
          </a:xfrm>
        </p:spPr>
        <p:txBody>
          <a:bodyPr lIns="92442" tIns="46221" rIns="92442" bIns="462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EA587-9777-294D-A150-BA921DD5CAB2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Saw</a:t>
            </a:r>
            <a:r>
              <a:rPr lang="en-US" baseline="0" dirty="0" smtClean="0"/>
              <a:t> in this process the opportunity to…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1pPr>
            <a:lvl2pPr marL="38348974" indent="-37886745" eaLnBrk="0" hangingPunct="0"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5pPr>
            <a:lvl6pPr marL="462229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6pPr>
            <a:lvl7pPr marL="92445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7pPr>
            <a:lvl8pPr marL="13866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8pPr>
            <a:lvl9pPr marL="184891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" charset="0"/>
                <a:cs typeface="Arial" charset="0"/>
              </a:defRPr>
            </a:lvl9pPr>
          </a:lstStyle>
          <a:p>
            <a:pPr eaLnBrk="1" hangingPunct="1"/>
            <a:fld id="{9582F7EC-AA81-4119-9D34-FA4A936C98D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/>
          <a:lstStyle/>
          <a:p>
            <a:pPr eaLnBrk="1" hangingPunct="1"/>
            <a:r>
              <a:rPr lang="en-US" dirty="0" smtClean="0"/>
              <a:t>Creating that connection involves a lot of separate tasks. You wouldn’t think it was so many…</a:t>
            </a:r>
          </a:p>
          <a:p>
            <a:pPr eaLnBrk="1" hangingPunct="1"/>
            <a:r>
              <a:rPr lang="en-US" dirty="0" smtClean="0"/>
              <a:t>1 of the </a:t>
            </a:r>
            <a:r>
              <a:rPr lang="en-US" dirty="0" err="1" smtClean="0"/>
              <a:t>hings</a:t>
            </a:r>
            <a:r>
              <a:rPr lang="en-US" dirty="0" smtClean="0"/>
              <a:t> that I find </a:t>
            </a:r>
            <a:r>
              <a:rPr lang="en-US" dirty="0" err="1" smtClean="0"/>
              <a:t>intersting</a:t>
            </a:r>
            <a:r>
              <a:rPr lang="en-US" dirty="0" smtClean="0"/>
              <a:t> is that if you take away all </a:t>
            </a:r>
            <a:r>
              <a:rPr lang="en-US" dirty="0" err="1" smtClean="0"/>
              <a:t>physicial</a:t>
            </a:r>
            <a:r>
              <a:rPr lang="en-US" dirty="0" smtClean="0"/>
              <a:t> books. That’s 2 of these </a:t>
            </a:r>
            <a:r>
              <a:rPr lang="en-US" dirty="0" err="1" smtClean="0"/>
              <a:t>bubbubles</a:t>
            </a:r>
            <a:r>
              <a:rPr lang="en-US" dirty="0" smtClean="0"/>
              <a:t>. By the way, feel free to create your own bubbles. They’ll be different then mine. It’ll still be a lot and print is still a minority of what we do. What part of what we do now will authors and/or</a:t>
            </a:r>
            <a:r>
              <a:rPr lang="en-US" baseline="0" dirty="0" smtClean="0"/>
              <a:t> readers be willing to pay for??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601A-4235-4E34-A90A-2CD0CAD7E8A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22458"/>
            <a:ext cx="5486400" cy="344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792288" y="338631"/>
            <a:ext cx="5486400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85273D-BC6B-487C-A9C5-AC571E7B4648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0885DF-BEBC-4612-BE2C-BF22BD39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8993" y="2792349"/>
            <a:ext cx="6828100" cy="153101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9650" y="1230313"/>
            <a:ext cx="6827838" cy="1247113"/>
          </a:xfrm>
          <a:prstGeom prst="rect">
            <a:avLst/>
          </a:prstGeom>
        </p:spPr>
        <p:txBody>
          <a:bodyPr vert="horz" anchor="b"/>
          <a:lstStyle>
            <a:lvl1pPr algn="ctr">
              <a:buNone/>
              <a:defRPr sz="4000" b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009650" y="4460360"/>
            <a:ext cx="6827838" cy="40011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85273D-BC6B-487C-A9C5-AC571E7B4648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0885DF-BEBC-4612-BE2C-BF22BD39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709754"/>
            <a:ext cx="8229599" cy="707886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4000" b="1" i="0" spc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199" y="1600200"/>
            <a:ext cx="8229600" cy="384072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>
                <a:solidFill>
                  <a:srgbClr val="CAE47E"/>
                </a:solidFill>
              </a:defRPr>
            </a:lvl1pPr>
            <a:lvl2pPr marL="0" indent="0">
              <a:buNone/>
              <a:defRPr sz="2400">
                <a:solidFill>
                  <a:srgbClr val="CAE47E"/>
                </a:solidFill>
              </a:defRPr>
            </a:lvl2pPr>
            <a:lvl3pPr marL="0" indent="0">
              <a:buNone/>
              <a:defRPr sz="2400">
                <a:solidFill>
                  <a:srgbClr val="CAE47E"/>
                </a:solidFill>
              </a:defRPr>
            </a:lvl3pPr>
            <a:lvl4pPr marL="0" indent="0">
              <a:buNone/>
              <a:defRPr sz="2400">
                <a:solidFill>
                  <a:srgbClr val="CAE47E"/>
                </a:solidFill>
              </a:defRPr>
            </a:lvl4pPr>
            <a:lvl5pPr marL="0" indent="0">
              <a:buNone/>
              <a:defRPr sz="2400">
                <a:solidFill>
                  <a:srgbClr val="CAE47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858962" y="5632306"/>
            <a:ext cx="6827838" cy="40011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23E78D-E381-4ED5-8BF4-BF9B765F41D5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CONFIDENTIAL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0885DF-BEBC-4612-BE2C-BF22BD39C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7" r:id="rId13"/>
    <p:sldLayoutId id="21474836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077200" cy="1524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ea typeface="Arial Bold" charset="0"/>
                <a:cs typeface="Arial Bold" charset="0"/>
              </a:rPr>
              <a:t>Agile Publishing Framework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ea typeface="Arial Bold" charset="0"/>
                <a:cs typeface="Arial Bold" charset="0"/>
              </a:rPr>
            </a:b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ea typeface="Arial Bold" charset="0"/>
                <a:cs typeface="Arial Bold" charset="0"/>
              </a:rPr>
              <a:t>version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b="1" dirty="0" smtClean="0">
                <a:solidFill>
                  <a:srgbClr val="FFA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ea typeface="Arial Bold" charset="0"/>
                <a:cs typeface="Arial Bold" charset="0"/>
              </a:rPr>
              <a:t>2012</a:t>
            </a:r>
            <a:endParaRPr lang="en-US" b="1" dirty="0">
              <a:solidFill>
                <a:srgbClr val="FFA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953000"/>
            <a:ext cx="4267200" cy="1143000"/>
          </a:xfrm>
          <a:noFill/>
          <a:ln w="127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latin typeface="Tahoma" charset="0"/>
              </a:rPr>
              <a:t>Dominique Raccah</a:t>
            </a:r>
          </a:p>
          <a:p>
            <a:pPr eaLnBrk="1" hangingPunct="1"/>
            <a:r>
              <a:rPr lang="en-US" sz="2500" dirty="0">
                <a:solidFill>
                  <a:srgbClr val="FF9900"/>
                </a:solidFill>
                <a:latin typeface="Tahoma" charset="0"/>
              </a:rPr>
              <a:t>Sourcebooks, Inc</a:t>
            </a:r>
            <a:r>
              <a:rPr lang="en-US" sz="2500" dirty="0" smtClean="0">
                <a:solidFill>
                  <a:srgbClr val="FF9900"/>
                </a:solidFill>
                <a:latin typeface="Tahoma" charset="0"/>
              </a:rPr>
              <a:t>.</a:t>
            </a:r>
            <a:endParaRPr lang="en-US" sz="2500" dirty="0">
              <a:solidFill>
                <a:srgbClr val="FF9900"/>
              </a:solidFill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76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Tools of Change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February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2012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528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Bold" charset="0"/>
                <a:ea typeface="Arial Bold" charset="0"/>
                <a:cs typeface="Arial Bold" charset="0"/>
              </a:rPr>
              <a:t>m</a:t>
            </a:r>
            <a:r>
              <a:rPr lang="en-US" dirty="0" smtClean="0">
                <a:latin typeface="Arial Bold" charset="0"/>
                <a:ea typeface="Arial Bold" charset="0"/>
                <a:cs typeface="Arial Bold" charset="0"/>
              </a:rPr>
              <a:t>ore efficiently build what your users actually want</a:t>
            </a:r>
            <a:endParaRPr lang="en-US" i="1" dirty="0">
              <a:solidFill>
                <a:srgbClr val="FF99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6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Cj04352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163887"/>
            <a:ext cx="2514600" cy="1027113"/>
          </a:xfrm>
          <a:prstGeom prst="rect">
            <a:avLst/>
          </a:prstGeom>
          <a:solidFill>
            <a:srgbClr val="F2960E"/>
          </a:solidFill>
          <a:ln>
            <a:noFill/>
          </a:ln>
        </p:spPr>
      </p:pic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4953000" y="76200"/>
            <a:ext cx="2209800" cy="8382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Licensing &amp;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Administration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6858000" y="1143000"/>
            <a:ext cx="22098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Content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Development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6858000" y="1905000"/>
            <a:ext cx="22098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Copyedit and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Proofread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514600" y="76200"/>
            <a:ext cx="2362200" cy="8382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Trademark/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Copyright protection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304800" y="228600"/>
            <a:ext cx="2133600" cy="7620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Accounting;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Royalties</a:t>
            </a: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76200" y="1905000"/>
            <a:ext cx="2286000" cy="7620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Physical &amp; Digital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Warehousing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76200" y="2743200"/>
            <a:ext cx="22098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Physical Distribution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76200" y="4267200"/>
            <a:ext cx="21336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Printing/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Manufacturing</a:t>
            </a: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76200" y="5029200"/>
            <a:ext cx="2133600" cy="6096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Trade Shows</a:t>
            </a: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2057400" y="6096000"/>
            <a:ext cx="22098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Retail Marketing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and Sales</a:t>
            </a: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6705600" y="3429000"/>
            <a:ext cx="2362200" cy="7620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Creation of content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portable files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191000" y="11430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3429000" y="4267200"/>
            <a:ext cx="533400" cy="1752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5029200" y="1066800"/>
            <a:ext cx="3810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5638800" y="990600"/>
            <a:ext cx="14478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172200" y="3048000"/>
            <a:ext cx="6096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6019800" y="3962400"/>
            <a:ext cx="6858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096000" y="3581400"/>
            <a:ext cx="533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514600" y="1066800"/>
            <a:ext cx="10668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H="1">
            <a:off x="2362200" y="31242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2438400" y="3505200"/>
            <a:ext cx="457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2209800" y="4191000"/>
            <a:ext cx="14478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2438400" y="2438400"/>
            <a:ext cx="6858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7162800" y="381000"/>
            <a:ext cx="19050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Positioning</a:t>
            </a:r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6858000" y="2667000"/>
            <a:ext cx="22098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Content Design</a:t>
            </a:r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76200" y="3505200"/>
            <a:ext cx="21336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Digital Distribution</a:t>
            </a:r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6781800" y="4267200"/>
            <a:ext cx="22098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Author branding &amp; 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career development</a:t>
            </a:r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4343400" y="6096000"/>
            <a:ext cx="22860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eCommerce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Administration</a:t>
            </a:r>
          </a:p>
        </p:txBody>
      </p: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76200" y="5715000"/>
            <a:ext cx="22860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PR, Marketing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and Advertising</a:t>
            </a:r>
          </a:p>
        </p:txBody>
      </p:sp>
      <p:sp>
        <p:nvSpPr>
          <p:cNvPr id="33824" name="Oval 32"/>
          <p:cNvSpPr>
            <a:spLocks noChangeArrowheads="1"/>
          </p:cNvSpPr>
          <p:nvPr/>
        </p:nvSpPr>
        <p:spPr bwMode="auto">
          <a:xfrm>
            <a:off x="6705600" y="5029200"/>
            <a:ext cx="23622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Niche community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building</a:t>
            </a: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H="1">
            <a:off x="5943600" y="1752600"/>
            <a:ext cx="8382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2514600" y="1828800"/>
            <a:ext cx="762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H="1">
            <a:off x="2286000" y="3733800"/>
            <a:ext cx="838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H="1">
            <a:off x="2286000" y="3962400"/>
            <a:ext cx="10668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 flipH="1">
            <a:off x="6096000" y="2438400"/>
            <a:ext cx="6858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5791200" y="4114800"/>
            <a:ext cx="8382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4876800" y="4343400"/>
            <a:ext cx="1524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32" name="Oval 40"/>
          <p:cNvSpPr>
            <a:spLocks noChangeArrowheads="1"/>
          </p:cNvSpPr>
          <p:nvPr/>
        </p:nvSpPr>
        <p:spPr bwMode="auto">
          <a:xfrm>
            <a:off x="6553200" y="5791200"/>
            <a:ext cx="2438400" cy="6858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Creative Partner</a:t>
            </a:r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>
            <a:off x="5410200" y="4267200"/>
            <a:ext cx="10668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3509962" y="2458464"/>
            <a:ext cx="2105025" cy="646113"/>
          </a:xfrm>
          <a:prstGeom prst="rect">
            <a:avLst/>
          </a:prstGeom>
          <a:solidFill>
            <a:srgbClr val="F2960E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Tahoma" charset="0"/>
                <a:ea typeface="+mn-ea"/>
                <a:cs typeface="+mn-cs"/>
              </a:rPr>
              <a:t>what 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Tahoma" charset="0"/>
                <a:ea typeface="+mn-ea"/>
                <a:cs typeface="+mn-cs"/>
              </a:rPr>
              <a:t>book publishers do</a:t>
            </a:r>
          </a:p>
        </p:txBody>
      </p:sp>
      <p:sp>
        <p:nvSpPr>
          <p:cNvPr id="33835" name="Oval 43"/>
          <p:cNvSpPr>
            <a:spLocks noChangeArrowheads="1"/>
          </p:cNvSpPr>
          <p:nvPr/>
        </p:nvSpPr>
        <p:spPr bwMode="auto">
          <a:xfrm>
            <a:off x="152400" y="1066800"/>
            <a:ext cx="2133600" cy="762000"/>
          </a:xfrm>
          <a:prstGeom prst="ellipse">
            <a:avLst/>
          </a:prstGeom>
          <a:solidFill>
            <a:srgbClr val="F296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Cultural Filter</a:t>
            </a:r>
          </a:p>
          <a:p>
            <a:pPr algn="ctr"/>
            <a:endParaRPr lang="en-US" sz="180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99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 bwMode="auto">
          <a:xfrm>
            <a:off x="1905000" y="1447800"/>
            <a:ext cx="5867400" cy="52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599" cy="707886"/>
          </a:xfrm>
        </p:spPr>
        <p:txBody>
          <a:bodyPr/>
          <a:lstStyle/>
          <a:p>
            <a:pPr algn="ctr"/>
            <a:r>
              <a:rPr lang="en-US" dirty="0" smtClean="0"/>
              <a:t>Author frustration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6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100" y="533400"/>
            <a:ext cx="4495800" cy="1569660"/>
          </a:xfrm>
        </p:spPr>
        <p:txBody>
          <a:bodyPr/>
          <a:lstStyle/>
          <a:p>
            <a:pPr algn="ctr"/>
            <a:r>
              <a:rPr lang="en-US" sz="4800" dirty="0" smtClean="0"/>
              <a:t>1. Financially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286000" cy="28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848600" cy="830997"/>
          </a:xfrm>
        </p:spPr>
        <p:txBody>
          <a:bodyPr/>
          <a:lstStyle/>
          <a:p>
            <a:pPr algn="ctr"/>
            <a:r>
              <a:rPr lang="en-US" sz="4800" dirty="0" smtClean="0"/>
              <a:t>2. By creating </a:t>
            </a:r>
            <a:r>
              <a:rPr lang="en-US" sz="4800" dirty="0"/>
              <a:t>b</a:t>
            </a:r>
            <a:r>
              <a:rPr lang="en-US" sz="4800" dirty="0" smtClean="0"/>
              <a:t>etter work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86000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5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09600"/>
            <a:ext cx="8153400" cy="2308324"/>
          </a:xfrm>
        </p:spPr>
        <p:txBody>
          <a:bodyPr/>
          <a:lstStyle/>
          <a:p>
            <a:pPr algn="ctr"/>
            <a:r>
              <a:rPr lang="en-US" sz="4800" dirty="0" smtClean="0"/>
              <a:t>3. Providing marketing &amp; sales </a:t>
            </a:r>
            <a:br>
              <a:rPr lang="en-US" sz="4800" dirty="0" smtClean="0"/>
            </a:br>
            <a:r>
              <a:rPr lang="en-US" sz="4800" dirty="0" smtClean="0"/>
              <a:t>beyond their </a:t>
            </a:r>
            <a:br>
              <a:rPr lang="en-US" sz="4800" dirty="0" smtClean="0"/>
            </a:br>
            <a:r>
              <a:rPr lang="en-US" sz="4800" dirty="0" smtClean="0"/>
              <a:t>own scope 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29000"/>
            <a:ext cx="3619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 bwMode="auto">
          <a:xfrm>
            <a:off x="1905000" y="1447800"/>
            <a:ext cx="5867400" cy="52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599" cy="707886"/>
          </a:xfrm>
        </p:spPr>
        <p:txBody>
          <a:bodyPr/>
          <a:lstStyle/>
          <a:p>
            <a:pPr algn="ctr"/>
            <a:r>
              <a:rPr lang="en-US" dirty="0" smtClean="0"/>
              <a:t>Better a</a:t>
            </a:r>
            <a:r>
              <a:rPr lang="en-US" dirty="0" smtClean="0"/>
              <a:t>uthor experience?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3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599" cy="707886"/>
          </a:xfrm>
        </p:spPr>
        <p:txBody>
          <a:bodyPr/>
          <a:lstStyle/>
          <a:p>
            <a:pPr algn="ctr"/>
            <a:r>
              <a:rPr lang="en-US" dirty="0" smtClean="0"/>
              <a:t>Problem 3 - timeliness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2635381" cy="338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876800" y="1676400"/>
            <a:ext cx="281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 spc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How do you publish a futurist?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4267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old" charset="0"/>
                <a:ea typeface="ヒラギノ角ゴ ProN W6" charset="0"/>
                <a:cs typeface="ヒラギノ角ゴ ProN W6" charset="0"/>
              </a:rPr>
              <a:t>O’Reilly TOC webinar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10000" cy="53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0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381000"/>
            <a:ext cx="769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A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+  Interaction + </a:t>
            </a:r>
            <a:r>
              <a:rPr lang="en-US" sz="2800" dirty="0" smtClean="0">
                <a:solidFill>
                  <a:srgbClr val="FFA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</a:p>
          <a:p>
            <a:pPr algn="ctr"/>
            <a:r>
              <a:rPr lang="en-US" sz="2800" dirty="0" smtClean="0">
                <a:solidFill>
                  <a:srgbClr val="FFA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Completed Book </a:t>
            </a:r>
            <a:endParaRPr lang="en-US" sz="2800" dirty="0">
              <a:solidFill>
                <a:srgbClr val="FFA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Agile </a:t>
            </a:r>
            <a:r>
              <a:rPr lang="en-US" sz="2400" dirty="0">
                <a:solidFill>
                  <a:schemeClr val="bg1"/>
                </a:solidFill>
              </a:rPr>
              <a:t>Publishing Model (APM) </a:t>
            </a:r>
            <a:r>
              <a:rPr lang="en-US" sz="2400" dirty="0" smtClean="0">
                <a:solidFill>
                  <a:schemeClr val="bg1"/>
                </a:solidFill>
              </a:rPr>
              <a:t>is a </a:t>
            </a:r>
            <a:r>
              <a:rPr lang="en-US" sz="2400" dirty="0">
                <a:solidFill>
                  <a:schemeClr val="bg1"/>
                </a:solidFill>
              </a:rPr>
              <a:t>fast-to-market new form of publishing books. </a:t>
            </a:r>
            <a:r>
              <a:rPr lang="en-US" sz="2400" dirty="0" smtClean="0">
                <a:solidFill>
                  <a:schemeClr val="bg1"/>
                </a:solidFill>
              </a:rPr>
              <a:t>The platform allows for rapid and interactive development of books by our authors. Working </a:t>
            </a:r>
            <a:r>
              <a:rPr lang="en-US" sz="2400" dirty="0">
                <a:solidFill>
                  <a:schemeClr val="bg1"/>
                </a:solidFill>
              </a:rPr>
              <a:t>together the author and community will shape and change the content as the book moves from its initial stages as an interactive, digital platform to the final published product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5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9144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d</a:t>
            </a:r>
            <a:r>
              <a:rPr lang="en-US" sz="4800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eveloping reader (user)-centric models ~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b</a:t>
            </a:r>
            <a:r>
              <a:rPr lang="en-US" sz="4800" i="1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ased on </a:t>
            </a:r>
            <a:r>
              <a:rPr lang="en-US" sz="4800" i="1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your </a:t>
            </a:r>
            <a:r>
              <a:rPr lang="en-US" sz="4800" i="1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key verticals</a:t>
            </a:r>
            <a:endParaRPr lang="en-US" sz="4800" i="1" dirty="0">
              <a:solidFill>
                <a:schemeClr val="bg1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Publishing </a:t>
            </a:r>
            <a:r>
              <a:rPr lang="en-US" dirty="0" smtClean="0"/>
              <a:t>Model – 3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3840728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More efficient (successful product development faster)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Better author </a:t>
            </a:r>
            <a:r>
              <a:rPr lang="en-US" sz="3600" dirty="0">
                <a:solidFill>
                  <a:schemeClr val="bg1"/>
                </a:solidFill>
              </a:rPr>
              <a:t>experience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More timely/updated books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9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Publishing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289175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We’ll be using the APM to develop and publish the book </a:t>
            </a:r>
            <a:r>
              <a:rPr lang="en-US" sz="2800" i="1" dirty="0" smtClean="0">
                <a:solidFill>
                  <a:schemeClr val="bg1"/>
                </a:solidFill>
              </a:rPr>
              <a:t>Entering the Shift Age</a:t>
            </a:r>
            <a:r>
              <a:rPr lang="en-US" sz="2800" dirty="0" smtClean="0">
                <a:solidFill>
                  <a:schemeClr val="bg1"/>
                </a:solidFill>
              </a:rPr>
              <a:t> by David Houle</a:t>
            </a:r>
          </a:p>
          <a:p>
            <a:pPr marL="2289175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APM will be dynamic and </a:t>
            </a:r>
            <a:r>
              <a:rPr lang="en-US" sz="2800" dirty="0" smtClean="0">
                <a:solidFill>
                  <a:schemeClr val="bg1"/>
                </a:solidFill>
              </a:rPr>
              <a:t>changing</a:t>
            </a:r>
          </a:p>
          <a:p>
            <a:pPr marL="2289175" indent="-3429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ight </a:t>
            </a:r>
            <a:r>
              <a:rPr lang="en-US" sz="2800" dirty="0">
                <a:solidFill>
                  <a:schemeClr val="bg1"/>
                </a:solidFill>
              </a:rPr>
              <a:t>now we see </a:t>
            </a:r>
            <a:r>
              <a:rPr lang="en-US" sz="2800" dirty="0" smtClean="0">
                <a:solidFill>
                  <a:schemeClr val="bg1"/>
                </a:solidFill>
              </a:rPr>
              <a:t>6 </a:t>
            </a:r>
            <a:r>
              <a:rPr lang="en-US" sz="2800" dirty="0">
                <a:solidFill>
                  <a:schemeClr val="bg1"/>
                </a:solidFill>
              </a:rPr>
              <a:t>initial guiding principles that could be useful as we start building </a:t>
            </a:r>
            <a:r>
              <a:rPr lang="en-US" sz="2800" dirty="0" smtClean="0">
                <a:solidFill>
                  <a:schemeClr val="bg1"/>
                </a:solidFill>
              </a:rPr>
              <a:t>the APM with the community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\\FILESTORE\SalesMtrls\Covers for Editorial Review\Fall 2012\CoversComplete\EnteringtheShiftAge\1213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2047"/>
            <a:ext cx="1530099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0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Publishing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b="1" dirty="0" smtClean="0">
                <a:solidFill>
                  <a:schemeClr val="bg1"/>
                </a:solidFill>
              </a:rPr>
              <a:t>It’s </a:t>
            </a:r>
            <a:r>
              <a:rPr lang="en-US" b="1" dirty="0">
                <a:solidFill>
                  <a:schemeClr val="bg1"/>
                </a:solidFill>
              </a:rPr>
              <a:t>about creating a conversation between the author and reader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author leads the content creation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The APM is useful for expert-based authors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It’s about creating a partnership between the author and reader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The author has support from the publisher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The APM is a dynamic model that is open and receptive to change.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5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Publishing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Join the conversation!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www.enteringtheshiftage.com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72229"/>
            <a:ext cx="70477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4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Publishing </a:t>
            </a:r>
            <a:r>
              <a:rPr lang="en-US" dirty="0" smtClean="0"/>
              <a:t>Framework– 1</a:t>
            </a:r>
            <a:r>
              <a:rPr lang="en-US" baseline="30000" dirty="0" smtClean="0"/>
              <a:t>st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3840728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Content delivery input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Pricing models survey</a:t>
            </a: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New content in 3 stages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What do readers actually do/use?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Preorders? 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2133600"/>
            <a:ext cx="90973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Let’s talk… </a:t>
            </a:r>
            <a:endParaRPr lang="en-US" sz="4400" dirty="0">
              <a:solidFill>
                <a:schemeClr val="bg1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57200" y="3733800"/>
            <a:ext cx="7924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n-US" sz="2400" dirty="0" err="1">
                <a:solidFill>
                  <a:schemeClr val="bg1"/>
                </a:solidFill>
              </a:rPr>
              <a:t>dominique.raccah@sourcebooks.com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Twitter: @</a:t>
            </a:r>
            <a:r>
              <a:rPr lang="en-US" sz="2400" dirty="0" err="1">
                <a:solidFill>
                  <a:schemeClr val="bg1"/>
                </a:solidFill>
              </a:rPr>
              <a:t>draccah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LinkedIn Group: </a:t>
            </a:r>
            <a:r>
              <a:rPr lang="en-US" sz="2400" dirty="0" err="1">
                <a:solidFill>
                  <a:schemeClr val="bg1"/>
                </a:solidFill>
              </a:rPr>
              <a:t>Ebooks</a:t>
            </a:r>
            <a:r>
              <a:rPr lang="en-US" sz="2400" dirty="0">
                <a:solidFill>
                  <a:schemeClr val="bg1"/>
                </a:solidFill>
              </a:rPr>
              <a:t>, Digital Books and Content Publishing Network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3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old" charset="0"/>
                <a:ea typeface="Arial Bold" charset="0"/>
                <a:cs typeface="Arial Bold" charset="0"/>
              </a:rPr>
              <a:t>developing a publishing roadmap: </a:t>
            </a:r>
            <a:r>
              <a:rPr lang="en-US" i="1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based on your reader’s needs</a:t>
            </a:r>
            <a:endParaRPr lang="en-US" i="1" dirty="0">
              <a:solidFill>
                <a:srgbClr val="FF99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7620000" cy="243840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262673"/>
                </a:solidFill>
                <a:latin typeface="Arial Bold" charset="0"/>
                <a:ea typeface="Arial Bold" charset="0"/>
                <a:cs typeface="Arial Bold" charset="0"/>
              </a:rPr>
              <a:t>“</a:t>
            </a:r>
            <a:r>
              <a:rPr lang="en-US" sz="3600" b="1" i="1" dirty="0">
                <a:solidFill>
                  <a:srgbClr val="262673"/>
                </a:solidFill>
                <a:latin typeface="Arial Bold" charset="0"/>
                <a:ea typeface="Arial Bold" charset="0"/>
                <a:cs typeface="Arial Bold" charset="0"/>
              </a:rPr>
              <a:t>You’ve got to start with the customer experience and work back toward the technology — not the other way around.</a:t>
            </a:r>
            <a:r>
              <a:rPr lang="en-US" sz="3600" b="1" dirty="0" smtClean="0">
                <a:solidFill>
                  <a:srgbClr val="262673"/>
                </a:solidFill>
                <a:latin typeface="Arial Bold" charset="0"/>
                <a:ea typeface="Arial Bold" charset="0"/>
                <a:cs typeface="Arial Bold" charset="0"/>
              </a:rPr>
              <a:t>”</a:t>
            </a:r>
            <a:endParaRPr lang="en-US" sz="3600" b="1" dirty="0">
              <a:solidFill>
                <a:srgbClr val="262673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14478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457200" fontAlgn="auto">
              <a:spcAft>
                <a:spcPts val="0"/>
              </a:spcAft>
            </a:pP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—Steve </a:t>
            </a:r>
            <a:r>
              <a:rPr lang="en-US" sz="2400" dirty="0" smtClean="0">
                <a:latin typeface="Arial Bold" charset="0"/>
                <a:ea typeface="Arial Bold" charset="0"/>
                <a:cs typeface="Arial Bold" charset="0"/>
              </a:rPr>
              <a:t>Jobs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, May 1997</a:t>
            </a:r>
          </a:p>
          <a:p>
            <a:pPr algn="ctr" defTabSz="457200" fontAlgn="auto">
              <a:spcAft>
                <a:spcPts val="0"/>
              </a:spcAft>
            </a:pPr>
            <a:endParaRPr lang="en-US" sz="2400" b="1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06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ChangeArrowheads="1"/>
          </p:cNvSpPr>
          <p:nvPr/>
        </p:nvSpPr>
        <p:spPr bwMode="auto">
          <a:xfrm>
            <a:off x="36218" y="315795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c</a:t>
            </a:r>
            <a:r>
              <a:rPr lang="en-US" sz="4400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ommunity network </a:t>
            </a:r>
          </a:p>
          <a:p>
            <a:pPr algn="ctr"/>
            <a:r>
              <a:rPr lang="en-US" sz="4400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publishing model</a:t>
            </a:r>
            <a:endParaRPr lang="en-US" sz="4400" dirty="0">
              <a:solidFill>
                <a:srgbClr val="FF99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0" y="3810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c</a:t>
            </a:r>
            <a:r>
              <a:rPr lang="en-US" sz="4400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ommunity network </a:t>
            </a:r>
          </a:p>
          <a:p>
            <a:pPr algn="ctr"/>
            <a:r>
              <a:rPr lang="en-US" sz="4400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publishing model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c</a:t>
            </a:r>
            <a:r>
              <a:rPr lang="en-US" sz="4400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ommunity of users &amp; content creators (with no strict barriers between the two)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and growing collection of content</a:t>
            </a:r>
            <a:endParaRPr lang="en-US" sz="4400" dirty="0">
              <a:solidFill>
                <a:schemeClr val="bg1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752600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Community will 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give you feedback on how </a:t>
            </a: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to package/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format your content</a:t>
            </a:r>
            <a:endParaRPr lang="en-US" sz="20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Iterate what content should be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Content format will evolve to better fit the community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Community will connect through your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Community may add content to your 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content</a:t>
            </a:r>
            <a:endParaRPr lang="en-US" sz="20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More than 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just print format. How when where content is consumed</a:t>
            </a:r>
            <a:endParaRPr lang="en-US" sz="20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Community 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itself also </a:t>
            </a: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becomes 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content</a:t>
            </a:r>
            <a:endParaRPr lang="en-US" sz="20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Content will become more modularized to better fit specific user/reader’s </a:t>
            </a: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needs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Pricing will evolve through the model</a:t>
            </a:r>
            <a:endParaRPr lang="en-US" sz="20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304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c</a:t>
            </a:r>
            <a:r>
              <a:rPr lang="en-US" sz="4400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ommunity network </a:t>
            </a:r>
          </a:p>
          <a:p>
            <a:pPr algn="ctr"/>
            <a:r>
              <a:rPr lang="en-US" sz="4400" dirty="0" smtClean="0">
                <a:solidFill>
                  <a:srgbClr val="FF9900"/>
                </a:solidFill>
                <a:latin typeface="Arial Bold" charset="0"/>
                <a:ea typeface="Arial Bold" charset="0"/>
                <a:cs typeface="Arial Bold" charset="0"/>
              </a:rPr>
              <a:t>publishing model</a:t>
            </a:r>
            <a:endParaRPr lang="en-US" sz="4400" dirty="0">
              <a:solidFill>
                <a:srgbClr val="FF99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2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n startup cov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09600"/>
            <a:ext cx="3644900" cy="55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n startup lo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600700" cy="476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334780"/>
            <a:ext cx="6683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From </a:t>
            </a:r>
            <a:r>
              <a:rPr lang="en-US" sz="2800" i="1" dirty="0" smtClean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rPr>
              <a:t>The Lean Startup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57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Calibri"/>
                <a:cs typeface="Calibri"/>
              </a:rPr>
              <a:t>A </a:t>
            </a:r>
            <a:r>
              <a:rPr lang="en-US" dirty="0" smtClean="0">
                <a:solidFill>
                  <a:srgbClr val="FF9900"/>
                </a:solidFill>
                <a:latin typeface="Calibri"/>
                <a:cs typeface="Calibri"/>
              </a:rPr>
              <a:t>model for experimentation:</a:t>
            </a:r>
            <a:endParaRPr lang="en-US" dirty="0">
              <a:solidFill>
                <a:srgbClr val="FF99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8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Logo_orange">
  <a:themeElements>
    <a:clrScheme name="NewLogo_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Logo_oran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wLogo_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Logo_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Logo_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Logo_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Logo_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Logo_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Logo_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Logo_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Logo_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Logo_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Logo_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Logo_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SBPowerpointFinal.thmx</Template>
  <TotalTime>10809</TotalTime>
  <Words>1212</Words>
  <Application>Microsoft Macintosh PowerPoint</Application>
  <PresentationFormat>On-screen Show (4:3)</PresentationFormat>
  <Paragraphs>162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NewLogo_orange</vt:lpstr>
      <vt:lpstr>Agile Publishing Framework version 2012</vt:lpstr>
      <vt:lpstr>PowerPoint Presentation</vt:lpstr>
      <vt:lpstr>developing a publishing roadmap: based on your reader’s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efficiently build what your users actually want</vt:lpstr>
      <vt:lpstr>PowerPoint Presentation</vt:lpstr>
      <vt:lpstr>Author frustration</vt:lpstr>
      <vt:lpstr>1. Financially </vt:lpstr>
      <vt:lpstr>2. By creating better work </vt:lpstr>
      <vt:lpstr>3. Providing marketing &amp; sales  beyond their  own scope </vt:lpstr>
      <vt:lpstr>Better author experience?</vt:lpstr>
      <vt:lpstr>Problem 3 - timeliness</vt:lpstr>
      <vt:lpstr>O’Reilly TOC webinar</vt:lpstr>
      <vt:lpstr>PowerPoint Presentation</vt:lpstr>
      <vt:lpstr>Agile Publishing Model – 3 goals</vt:lpstr>
      <vt:lpstr>Agile Publishing Model</vt:lpstr>
      <vt:lpstr>Agile Publishing Framework</vt:lpstr>
      <vt:lpstr>Agile Publishing Framework</vt:lpstr>
      <vt:lpstr>Agile Publishing Framework– 1st steps</vt:lpstr>
      <vt:lpstr>PowerPoint Presentation</vt:lpstr>
    </vt:vector>
  </TitlesOfParts>
  <Company>Sourcebooks,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innovations in publishing</dc:title>
  <dc:creator>katie.sparks</dc:creator>
  <cp:lastModifiedBy>Dominique Raccah</cp:lastModifiedBy>
  <cp:revision>465</cp:revision>
  <cp:lastPrinted>2012-02-02T19:31:33Z</cp:lastPrinted>
  <dcterms:created xsi:type="dcterms:W3CDTF">2011-03-31T11:23:18Z</dcterms:created>
  <dcterms:modified xsi:type="dcterms:W3CDTF">2012-02-15T15:32:48Z</dcterms:modified>
</cp:coreProperties>
</file>